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3"/>
  </p:handoutMasterIdLst>
  <p:sldIdLst>
    <p:sldId id="256" r:id="rId2"/>
    <p:sldId id="257" r:id="rId3"/>
    <p:sldId id="258" r:id="rId4"/>
    <p:sldId id="259" r:id="rId5"/>
    <p:sldId id="260" r:id="rId6"/>
    <p:sldId id="262" r:id="rId7"/>
    <p:sldId id="261" r:id="rId8"/>
    <p:sldId id="263" r:id="rId9"/>
    <p:sldId id="264" r:id="rId10"/>
    <p:sldId id="265" r:id="rId11"/>
    <p:sldId id="26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379" autoAdjust="0"/>
    <p:restoredTop sz="94660"/>
  </p:normalViewPr>
  <p:slideViewPr>
    <p:cSldViewPr>
      <p:cViewPr varScale="1">
        <p:scale>
          <a:sx n="74" d="100"/>
          <a:sy n="74" d="100"/>
        </p:scale>
        <p:origin x="-282" y="-10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627313" y="1773238"/>
            <a:ext cx="6048375" cy="1109662"/>
          </a:xfrm>
          <a:effectLst/>
        </p:spPr>
        <p:txBody>
          <a:bodyPr/>
          <a:lstStyle>
            <a:lvl1pPr>
              <a:defRPr sz="3200" b="1"/>
            </a:lvl1pPr>
          </a:lstStyle>
          <a:p>
            <a:r>
              <a:rPr lang="en-US" smtClean="0"/>
              <a:t>Click to edit Master title style</a:t>
            </a:r>
            <a:endParaRPr lang="ru-RU"/>
          </a:p>
        </p:txBody>
      </p:sp>
      <p:sp>
        <p:nvSpPr>
          <p:cNvPr id="5123" name="Rectangle 3"/>
          <p:cNvSpPr>
            <a:spLocks noGrp="1" noChangeArrowheads="1"/>
          </p:cNvSpPr>
          <p:nvPr>
            <p:ph type="subTitle" idx="1"/>
          </p:nvPr>
        </p:nvSpPr>
        <p:spPr>
          <a:xfrm>
            <a:off x="2627313" y="2705100"/>
            <a:ext cx="6048375" cy="696913"/>
          </a:xfrm>
        </p:spPr>
        <p:txBody>
          <a:bodyPr/>
          <a:lstStyle>
            <a:lvl1pPr marL="0" indent="0" algn="r">
              <a:buFontTx/>
              <a:buNone/>
              <a:defRPr sz="2400" b="1">
                <a:solidFill>
                  <a:schemeClr val="bg1"/>
                </a:solidFill>
              </a:defRPr>
            </a:lvl1pPr>
          </a:lstStyle>
          <a:p>
            <a:r>
              <a:rPr lang="en-US" smtClean="0"/>
              <a:t>Click to edit Master subtitle style</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5488" y="404813"/>
            <a:ext cx="1889125" cy="6264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4938" y="404813"/>
            <a:ext cx="5518150" cy="6264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04938" y="1411288"/>
            <a:ext cx="3703637"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60975" y="1411288"/>
            <a:ext cx="3703638"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404813"/>
            <a:ext cx="7343775" cy="508000"/>
          </a:xfrm>
          <a:prstGeom prst="rect">
            <a:avLst/>
          </a:prstGeom>
          <a:noFill/>
          <a:ln w="9525">
            <a:noFill/>
            <a:miter lim="800000"/>
            <a:headEnd/>
            <a:tailEnd/>
          </a:ln>
          <a:effectLst>
            <a:outerShdw dist="17961" dir="135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u-RU" smtClean="0"/>
          </a:p>
        </p:txBody>
      </p:sp>
      <p:sp>
        <p:nvSpPr>
          <p:cNvPr id="1027" name="Rectangle 3"/>
          <p:cNvSpPr>
            <a:spLocks noGrp="1" noChangeArrowheads="1"/>
          </p:cNvSpPr>
          <p:nvPr>
            <p:ph type="body" idx="1"/>
          </p:nvPr>
        </p:nvSpPr>
        <p:spPr bwMode="auto">
          <a:xfrm>
            <a:off x="1404938" y="1411288"/>
            <a:ext cx="7559675" cy="525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3600">
          <a:solidFill>
            <a:schemeClr val="bg1"/>
          </a:solidFill>
          <a:latin typeface="+mj-lt"/>
          <a:ea typeface="+mj-ea"/>
          <a:cs typeface="+mj-cs"/>
        </a:defRPr>
      </a:lvl1pPr>
      <a:lvl2pPr algn="r" rtl="0" eaLnBrk="1" fontAlgn="base" hangingPunct="1">
        <a:spcBef>
          <a:spcPct val="0"/>
        </a:spcBef>
        <a:spcAft>
          <a:spcPct val="0"/>
        </a:spcAft>
        <a:defRPr sz="3600">
          <a:solidFill>
            <a:schemeClr val="bg1"/>
          </a:solidFill>
          <a:latin typeface="Arial" charset="0"/>
        </a:defRPr>
      </a:lvl2pPr>
      <a:lvl3pPr algn="r" rtl="0" eaLnBrk="1" fontAlgn="base" hangingPunct="1">
        <a:spcBef>
          <a:spcPct val="0"/>
        </a:spcBef>
        <a:spcAft>
          <a:spcPct val="0"/>
        </a:spcAft>
        <a:defRPr sz="3600">
          <a:solidFill>
            <a:schemeClr val="bg1"/>
          </a:solidFill>
          <a:latin typeface="Arial" charset="0"/>
        </a:defRPr>
      </a:lvl3pPr>
      <a:lvl4pPr algn="r" rtl="0" eaLnBrk="1" fontAlgn="base" hangingPunct="1">
        <a:spcBef>
          <a:spcPct val="0"/>
        </a:spcBef>
        <a:spcAft>
          <a:spcPct val="0"/>
        </a:spcAft>
        <a:defRPr sz="3600">
          <a:solidFill>
            <a:schemeClr val="bg1"/>
          </a:solidFill>
          <a:latin typeface="Arial" charset="0"/>
        </a:defRPr>
      </a:lvl4pPr>
      <a:lvl5pPr algn="r" rtl="0" eaLnBrk="1" fontAlgn="base" hangingPunct="1">
        <a:spcBef>
          <a:spcPct val="0"/>
        </a:spcBef>
        <a:spcAft>
          <a:spcPct val="0"/>
        </a:spcAft>
        <a:defRPr sz="3600">
          <a:solidFill>
            <a:schemeClr val="bg1"/>
          </a:solidFill>
          <a:latin typeface="Arial" charset="0"/>
        </a:defRPr>
      </a:lvl5pPr>
      <a:lvl6pPr marL="457200" algn="r" rtl="0" eaLnBrk="1" fontAlgn="base" hangingPunct="1">
        <a:spcBef>
          <a:spcPct val="0"/>
        </a:spcBef>
        <a:spcAft>
          <a:spcPct val="0"/>
        </a:spcAft>
        <a:defRPr sz="3600">
          <a:solidFill>
            <a:schemeClr val="bg1"/>
          </a:solidFill>
          <a:latin typeface="Arial" charset="0"/>
        </a:defRPr>
      </a:lvl6pPr>
      <a:lvl7pPr marL="914400" algn="r" rtl="0" eaLnBrk="1" fontAlgn="base" hangingPunct="1">
        <a:spcBef>
          <a:spcPct val="0"/>
        </a:spcBef>
        <a:spcAft>
          <a:spcPct val="0"/>
        </a:spcAft>
        <a:defRPr sz="3600">
          <a:solidFill>
            <a:schemeClr val="bg1"/>
          </a:solidFill>
          <a:latin typeface="Arial" charset="0"/>
        </a:defRPr>
      </a:lvl7pPr>
      <a:lvl8pPr marL="1371600" algn="r" rtl="0" eaLnBrk="1" fontAlgn="base" hangingPunct="1">
        <a:spcBef>
          <a:spcPct val="0"/>
        </a:spcBef>
        <a:spcAft>
          <a:spcPct val="0"/>
        </a:spcAft>
        <a:defRPr sz="3600">
          <a:solidFill>
            <a:schemeClr val="bg1"/>
          </a:solidFill>
          <a:latin typeface="Arial" charset="0"/>
        </a:defRPr>
      </a:lvl8pPr>
      <a:lvl9pPr marL="1828800" algn="r"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education.uiowa.edu/resources/tep/employment/07p075folder/Standardized_testing.htm" TargetMode="External"/><Relationship Id="rId2" Type="http://schemas.openxmlformats.org/officeDocument/2006/relationships/hyperlink" Target="http://www.books.google.com/books/defending+standardized+testing" TargetMode="External"/><Relationship Id="rId1" Type="http://schemas.openxmlformats.org/officeDocument/2006/relationships/slideLayout" Target="../slideLayouts/slideLayout2.xml"/><Relationship Id="rId5" Type="http://schemas.openxmlformats.org/officeDocument/2006/relationships/hyperlink" Target="http://www.pilambda.org/horizons/v85-1/phelps.pdf" TargetMode="External"/><Relationship Id="rId4" Type="http://schemas.openxmlformats.org/officeDocument/2006/relationships/hyperlink" Target="http://www.ernweb.com/public/892.cf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ernweb.com/public/892.cf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3276600" y="1939925"/>
            <a:ext cx="5472113" cy="792163"/>
          </a:xfrm>
          <a:noFill/>
        </p:spPr>
        <p:txBody>
          <a:bodyPr/>
          <a:lstStyle/>
          <a:p>
            <a:r>
              <a:rPr lang="en-US" sz="2800" dirty="0" smtClean="0">
                <a:latin typeface="Tahoma" charset="0"/>
              </a:rPr>
              <a:t>Standardized Testing Rebuttal</a:t>
            </a:r>
            <a:endParaRPr lang="uk-UA" sz="2800" dirty="0">
              <a:latin typeface="Tahoma" charset="0"/>
            </a:endParaRPr>
          </a:p>
        </p:txBody>
      </p:sp>
      <p:sp>
        <p:nvSpPr>
          <p:cNvPr id="34819" name="Rectangle 3"/>
          <p:cNvSpPr>
            <a:spLocks noGrp="1" noChangeArrowheads="1"/>
          </p:cNvSpPr>
          <p:nvPr>
            <p:ph type="subTitle" idx="1"/>
          </p:nvPr>
        </p:nvSpPr>
        <p:spPr>
          <a:xfrm>
            <a:off x="3276600" y="2759075"/>
            <a:ext cx="5472113" cy="381000"/>
          </a:xfrm>
        </p:spPr>
        <p:txBody>
          <a:bodyPr/>
          <a:lstStyle/>
          <a:p>
            <a:pPr>
              <a:lnSpc>
                <a:spcPct val="90000"/>
              </a:lnSpc>
            </a:pPr>
            <a:r>
              <a:rPr lang="en-US" dirty="0" smtClean="0"/>
              <a:t>by: Missy, Sharon, Kim, and Kelly</a:t>
            </a:r>
            <a:endParaRPr lang="uk-U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buNone/>
            </a:pPr>
            <a:r>
              <a:rPr lang="en-US" sz="2200" dirty="0" smtClean="0"/>
              <a:t> </a:t>
            </a:r>
            <a:r>
              <a:rPr lang="en-US" sz="2200" dirty="0" smtClean="0"/>
              <a:t> </a:t>
            </a:r>
            <a:r>
              <a:rPr lang="en-US" sz="2200" dirty="0" smtClean="0"/>
              <a:t> </a:t>
            </a:r>
            <a:r>
              <a:rPr lang="en-US" sz="2200" dirty="0" smtClean="0"/>
              <a:t>The test were created to assess what the students know, how they are being taught the material, and how they compare to other schools. The test are also given to  see what schools need to work on, to set higher standards, to teach the students in a way  that they will learn the material not just memorize </a:t>
            </a:r>
            <a:r>
              <a:rPr lang="en-US" sz="2200" dirty="0" smtClean="0"/>
              <a:t>it. </a:t>
            </a:r>
            <a:r>
              <a:rPr lang="en-US" sz="2200" dirty="0" smtClean="0"/>
              <a:t>The Goal should be to teach students the skills they will need to prosper in the future.</a:t>
            </a:r>
            <a:endParaRPr lang="en-US" sz="2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None/>
            </a:pPr>
            <a:r>
              <a:rPr lang="en-US" sz="2000" b="1" dirty="0" smtClean="0"/>
              <a:t>	</a:t>
            </a:r>
            <a:r>
              <a:rPr lang="en-US" sz="1400" dirty="0" smtClean="0"/>
              <a:t>Phelps Richard. </a:t>
            </a:r>
            <a:r>
              <a:rPr lang="en-US" sz="1400" i="1" dirty="0" smtClean="0"/>
              <a:t>Defending Standardized Testing. Retrieved  September 4</a:t>
            </a:r>
            <a:r>
              <a:rPr lang="en-US" sz="1400" i="1" baseline="30000" dirty="0" smtClean="0"/>
              <a:t>th</a:t>
            </a:r>
            <a:r>
              <a:rPr lang="en-US" sz="1400" i="1" dirty="0" smtClean="0"/>
              <a:t>,2009 </a:t>
            </a:r>
            <a:r>
              <a:rPr lang="en-US" sz="1400" i="1" dirty="0" smtClean="0"/>
              <a:t>from </a:t>
            </a:r>
            <a:r>
              <a:rPr lang="en-US" sz="1400" b="1" i="1" dirty="0" smtClean="0">
                <a:hlinkClick r:id="rId2"/>
              </a:rPr>
              <a:t>http://www.books.google.com/books/defending+standardized+testing</a:t>
            </a:r>
            <a:endParaRPr lang="en-US" sz="1400" b="1" i="1" dirty="0" smtClean="0"/>
          </a:p>
          <a:p>
            <a:pPr>
              <a:buNone/>
            </a:pPr>
            <a:endParaRPr lang="en-US" sz="1400" i="1" dirty="0" smtClean="0"/>
          </a:p>
          <a:p>
            <a:pPr>
              <a:buNone/>
            </a:pPr>
            <a:r>
              <a:rPr lang="en-US" sz="2000" dirty="0" smtClean="0"/>
              <a:t>	</a:t>
            </a:r>
            <a:r>
              <a:rPr lang="en-US" sz="1400" i="1" dirty="0" smtClean="0"/>
              <a:t>Views on Standardized Testing </a:t>
            </a:r>
            <a:r>
              <a:rPr lang="en-US" sz="1400" dirty="0" smtClean="0"/>
              <a:t>Retrieved from: </a:t>
            </a:r>
            <a:r>
              <a:rPr lang="en-US" sz="1400" dirty="0" smtClean="0">
                <a:hlinkClick r:id="rId3"/>
              </a:rPr>
              <a:t>http://www.education.uiowa.edu/resources/tep/employment/07p075folder/Standardized_testing.htm</a:t>
            </a:r>
            <a:endParaRPr lang="en-US" sz="1400" dirty="0" smtClean="0"/>
          </a:p>
          <a:p>
            <a:pPr>
              <a:buNone/>
            </a:pPr>
            <a:endParaRPr lang="en-US" sz="1400" dirty="0" smtClean="0"/>
          </a:p>
          <a:p>
            <a:endParaRPr lang="en-US" sz="1400" dirty="0"/>
          </a:p>
          <a:p>
            <a:r>
              <a:rPr lang="en-US" sz="1400" i="1" dirty="0" smtClean="0"/>
              <a:t>Pros and cons of NCLB: What the research says </a:t>
            </a:r>
            <a:r>
              <a:rPr lang="en-US" sz="1400" dirty="0" smtClean="0"/>
              <a:t>Retrieved from: </a:t>
            </a:r>
            <a:r>
              <a:rPr lang="en-US" sz="1400" dirty="0" smtClean="0">
                <a:hlinkClick r:id="rId4"/>
              </a:rPr>
              <a:t>http</a:t>
            </a:r>
            <a:r>
              <a:rPr lang="en-US" sz="1400" dirty="0" smtClean="0">
                <a:hlinkClick r:id="rId4"/>
              </a:rPr>
              <a:t>://www.ernweb.com/public/892.cfm</a:t>
            </a:r>
            <a:r>
              <a:rPr lang="en-US" sz="1400" dirty="0" smtClean="0"/>
              <a:t> </a:t>
            </a:r>
            <a:endParaRPr lang="en-US" sz="1400" i="1" dirty="0" smtClean="0"/>
          </a:p>
          <a:p>
            <a:endParaRPr lang="en-US" sz="1400" dirty="0" smtClean="0"/>
          </a:p>
          <a:p>
            <a:r>
              <a:rPr lang="en-US" sz="1400" dirty="0" smtClean="0"/>
              <a:t>Association for Supervision and Curriculum Development</a:t>
            </a:r>
            <a:r>
              <a:rPr lang="en-US" sz="1400" dirty="0" smtClean="0"/>
              <a:t> </a:t>
            </a:r>
            <a:r>
              <a:rPr lang="en-US" sz="1400" dirty="0" smtClean="0"/>
              <a:t>Sharon L. Nichols and David C. Berliner, Educational Leadership, March 2008, Vol. 65, No. </a:t>
            </a:r>
            <a:r>
              <a:rPr lang="en-US" sz="1400" dirty="0" smtClean="0"/>
              <a:t>6</a:t>
            </a:r>
          </a:p>
          <a:p>
            <a:endParaRPr lang="en-US" sz="1400" dirty="0" smtClean="0"/>
          </a:p>
          <a:p>
            <a:r>
              <a:rPr lang="en-US" sz="1400" dirty="0" smtClean="0"/>
              <a:t>Phelps, Richard(2003) </a:t>
            </a:r>
            <a:r>
              <a:rPr lang="en-US" sz="1400" i="1" dirty="0" smtClean="0"/>
              <a:t>Kill the Messenger: The War Against Standardized Testing:</a:t>
            </a:r>
            <a:r>
              <a:rPr lang="en-US" sz="1400" dirty="0" smtClean="0"/>
              <a:t> Retrieved September 8</a:t>
            </a:r>
            <a:r>
              <a:rPr lang="en-US" sz="1400" baseline="30000" dirty="0" smtClean="0"/>
              <a:t>th</a:t>
            </a:r>
            <a:r>
              <a:rPr lang="en-US" sz="1400" dirty="0" smtClean="0"/>
              <a:t> 2009 from </a:t>
            </a:r>
            <a:r>
              <a:rPr lang="en-US" sz="1400" dirty="0" smtClean="0">
                <a:hlinkClick r:id="rId5"/>
              </a:rPr>
              <a:t>http://</a:t>
            </a:r>
            <a:r>
              <a:rPr lang="en-US" sz="1400" dirty="0" smtClean="0">
                <a:hlinkClick r:id="rId5"/>
              </a:rPr>
              <a:t>www.pilambda.org/horizons/v85-1/phelps.pdf</a:t>
            </a:r>
            <a:r>
              <a:rPr lang="en-US" sz="1400" dirty="0" smtClean="0"/>
              <a:t>  </a:t>
            </a:r>
          </a:p>
          <a:p>
            <a:endParaRPr lang="en-US" sz="1400" dirty="0" smtClean="0"/>
          </a:p>
          <a:p>
            <a:endParaRPr lang="en-US" sz="14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187450" y="333375"/>
            <a:ext cx="7416800" cy="649288"/>
          </a:xfrm>
          <a:effectLst/>
        </p:spPr>
        <p:txBody>
          <a:bodyPr/>
          <a:lstStyle/>
          <a:p>
            <a:r>
              <a:rPr lang="en-US" b="1" dirty="0" smtClean="0">
                <a:latin typeface="Tahoma" charset="0"/>
              </a:rPr>
              <a:t>Rebuttal</a:t>
            </a:r>
            <a:endParaRPr lang="uk-UA" b="1" dirty="0">
              <a:latin typeface="Tahoma" charset="0"/>
            </a:endParaRPr>
          </a:p>
        </p:txBody>
      </p:sp>
      <p:sp>
        <p:nvSpPr>
          <p:cNvPr id="36867" name="Rectangle 3"/>
          <p:cNvSpPr>
            <a:spLocks noGrp="1" noChangeArrowheads="1"/>
          </p:cNvSpPr>
          <p:nvPr>
            <p:ph type="body" idx="1"/>
          </p:nvPr>
        </p:nvSpPr>
        <p:spPr>
          <a:xfrm>
            <a:off x="1258888" y="1989138"/>
            <a:ext cx="6769100" cy="4473575"/>
          </a:xfrm>
        </p:spPr>
        <p:txBody>
          <a:bodyPr/>
          <a:lstStyle/>
          <a:p>
            <a:pPr>
              <a:lnSpc>
                <a:spcPct val="80000"/>
              </a:lnSpc>
            </a:pPr>
            <a:endParaRPr lang="en-US" sz="2000" dirty="0" smtClean="0"/>
          </a:p>
          <a:p>
            <a:pPr>
              <a:lnSpc>
                <a:spcPct val="80000"/>
              </a:lnSpc>
            </a:pPr>
            <a:endParaRPr lang="en-US" sz="2000" dirty="0"/>
          </a:p>
          <a:p>
            <a:pPr>
              <a:lnSpc>
                <a:spcPct val="80000"/>
              </a:lnSpc>
            </a:pPr>
            <a:endParaRPr lang="en-US" sz="2000" dirty="0" smtClean="0"/>
          </a:p>
          <a:p>
            <a:pPr>
              <a:lnSpc>
                <a:spcPct val="80000"/>
              </a:lnSpc>
            </a:pPr>
            <a:r>
              <a:rPr lang="en-US" dirty="0" smtClean="0"/>
              <a:t>Standardized testing has been scrutinized by many critics.</a:t>
            </a:r>
          </a:p>
          <a:p>
            <a:pPr>
              <a:lnSpc>
                <a:spcPct val="80000"/>
              </a:lnSpc>
            </a:pPr>
            <a:endParaRPr lang="en-US" dirty="0"/>
          </a:p>
          <a:p>
            <a:pPr>
              <a:lnSpc>
                <a:spcPct val="80000"/>
              </a:lnSpc>
            </a:pPr>
            <a:r>
              <a:rPr lang="en-US" dirty="0" smtClean="0"/>
              <a:t>This presentation should clarify some misconstrued perceptions of standardized testing</a:t>
            </a:r>
            <a:endParaRPr lang="uk-U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1908175" y="115888"/>
            <a:ext cx="7056438" cy="719137"/>
          </a:xfrm>
        </p:spPr>
        <p:txBody>
          <a:bodyPr/>
          <a:lstStyle/>
          <a:p>
            <a:r>
              <a:rPr lang="en-US" b="1" dirty="0" smtClean="0">
                <a:solidFill>
                  <a:schemeClr val="bg2"/>
                </a:solidFill>
              </a:rPr>
              <a:t>Rebuttal</a:t>
            </a:r>
            <a:endParaRPr lang="en-US" b="1" dirty="0">
              <a:solidFill>
                <a:schemeClr val="bg2"/>
              </a:solidFill>
            </a:endParaRPr>
          </a:p>
        </p:txBody>
      </p:sp>
      <p:sp>
        <p:nvSpPr>
          <p:cNvPr id="277507" name="Rectangle 3"/>
          <p:cNvSpPr>
            <a:spLocks noGrp="1" noChangeArrowheads="1"/>
          </p:cNvSpPr>
          <p:nvPr>
            <p:ph type="body" idx="1"/>
          </p:nvPr>
        </p:nvSpPr>
        <p:spPr>
          <a:xfrm>
            <a:off x="1908175" y="908050"/>
            <a:ext cx="7056438" cy="5765800"/>
          </a:xfrm>
        </p:spPr>
        <p:txBody>
          <a:bodyPr/>
          <a:lstStyle/>
          <a:p>
            <a:r>
              <a:rPr lang="en-US" sz="2400" dirty="0" smtClean="0"/>
              <a:t>Some </a:t>
            </a:r>
            <a:r>
              <a:rPr lang="en-US" sz="2400" dirty="0" smtClean="0"/>
              <a:t>issues related to Standardized </a:t>
            </a:r>
            <a:r>
              <a:rPr lang="en-US" sz="2400" dirty="0" smtClean="0"/>
              <a:t>Testing </a:t>
            </a:r>
            <a:endParaRPr lang="en-US" sz="2400" dirty="0" smtClean="0"/>
          </a:p>
          <a:p>
            <a:endParaRPr lang="en-US" sz="2400" dirty="0" smtClean="0"/>
          </a:p>
          <a:p>
            <a:r>
              <a:rPr lang="en-US" sz="2400" dirty="0" smtClean="0"/>
              <a:t>1. Assessment reform</a:t>
            </a:r>
          </a:p>
          <a:p>
            <a:r>
              <a:rPr lang="en-US" sz="2400" dirty="0" smtClean="0"/>
              <a:t>2. Standards</a:t>
            </a:r>
          </a:p>
          <a:p>
            <a:r>
              <a:rPr lang="en-US" sz="2400" dirty="0" smtClean="0"/>
              <a:t>3. </a:t>
            </a:r>
            <a:r>
              <a:rPr lang="en-US" sz="2400" dirty="0" smtClean="0"/>
              <a:t>Accountability</a:t>
            </a:r>
            <a:endParaRPr lang="en-US" sz="2400" dirty="0" smtClean="0"/>
          </a:p>
          <a:p>
            <a:pPr>
              <a:buNone/>
            </a:pPr>
            <a:endParaRPr lang="en-US" sz="2400" dirty="0" smtClean="0"/>
          </a:p>
          <a:p>
            <a:r>
              <a:rPr lang="en-US" sz="2400" dirty="0" smtClean="0"/>
              <a:t>http://www.ernweb.com/public/892.cfm</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lstStyle/>
          <a:p>
            <a:r>
              <a:rPr lang="en-US" dirty="0" smtClean="0"/>
              <a:t>Assessment reform has an influence on school curriculum . </a:t>
            </a:r>
            <a:r>
              <a:rPr lang="en-US" sz="1600" dirty="0" smtClean="0"/>
              <a:t>(</a:t>
            </a:r>
            <a:r>
              <a:rPr lang="en-US" sz="1600" dirty="0" err="1" smtClean="0"/>
              <a:t>Gulbahar</a:t>
            </a:r>
            <a:r>
              <a:rPr lang="en-US" sz="1600" dirty="0" smtClean="0"/>
              <a:t> </a:t>
            </a:r>
            <a:r>
              <a:rPr lang="en-US" sz="1600" dirty="0" smtClean="0"/>
              <a:t>H. Beckette and Lionel Brown.)</a:t>
            </a:r>
          </a:p>
          <a:p>
            <a:endParaRPr lang="en-US" dirty="0"/>
          </a:p>
          <a:p>
            <a:r>
              <a:rPr lang="en-US" dirty="0" smtClean="0"/>
              <a:t>Standardized Testing measures </a:t>
            </a:r>
          </a:p>
          <a:p>
            <a:pPr lvl="1"/>
            <a:r>
              <a:rPr lang="en-US" dirty="0" smtClean="0"/>
              <a:t>Student performance</a:t>
            </a:r>
          </a:p>
          <a:p>
            <a:pPr lvl="1"/>
            <a:r>
              <a:rPr lang="en-US" dirty="0" smtClean="0"/>
              <a:t>Encourage change</a:t>
            </a:r>
          </a:p>
          <a:p>
            <a:pPr lvl="2"/>
            <a:r>
              <a:rPr lang="en-US" dirty="0" smtClean="0"/>
              <a:t>In staff</a:t>
            </a:r>
          </a:p>
          <a:p>
            <a:pPr lvl="2"/>
            <a:r>
              <a:rPr lang="en-US" dirty="0" smtClean="0"/>
              <a:t>Materials used to teach students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a:t>
            </a:r>
            <a:endParaRPr lang="en-US" dirty="0"/>
          </a:p>
        </p:txBody>
      </p:sp>
      <p:sp>
        <p:nvSpPr>
          <p:cNvPr id="3" name="Content Placeholder 2"/>
          <p:cNvSpPr>
            <a:spLocks noGrp="1"/>
          </p:cNvSpPr>
          <p:nvPr>
            <p:ph idx="1"/>
          </p:nvPr>
        </p:nvSpPr>
        <p:spPr/>
        <p:txBody>
          <a:bodyPr/>
          <a:lstStyle/>
          <a:p>
            <a:pPr>
              <a:buNone/>
            </a:pPr>
            <a:endParaRPr lang="en-US" sz="1800" i="1" dirty="0" smtClean="0"/>
          </a:p>
          <a:p>
            <a:r>
              <a:rPr lang="en-US" sz="1800" i="1" dirty="0" smtClean="0"/>
              <a:t>All students, regardless of socioeconomic status, race or disability, should be expected to meet common standards that challenge them to acquire content and skills that are more than just minimum requirements. (</a:t>
            </a:r>
            <a:r>
              <a:rPr lang="en-US" sz="1800" i="1" dirty="0" smtClean="0">
                <a:hlinkClick r:id="rId2"/>
              </a:rPr>
              <a:t>http://www.ernweb.com/public/892.cfm</a:t>
            </a:r>
            <a:r>
              <a:rPr lang="en-US" sz="1800" i="1" dirty="0" smtClean="0"/>
              <a:t>).</a:t>
            </a:r>
          </a:p>
          <a:p>
            <a:endParaRPr lang="en-US" sz="1800" i="1" dirty="0"/>
          </a:p>
          <a:p>
            <a:endParaRPr lang="en-US" sz="1800" i="1" dirty="0" smtClean="0"/>
          </a:p>
          <a:p>
            <a:r>
              <a:rPr lang="en-US" sz="1800" i="1" dirty="0" smtClean="0"/>
              <a:t>Survey done by National Board on Education states:</a:t>
            </a:r>
          </a:p>
          <a:p>
            <a:pPr lvl="1"/>
            <a:r>
              <a:rPr lang="en-US" sz="1800" i="1" dirty="0" smtClean="0"/>
              <a:t>Teachers support State mandated test.</a:t>
            </a:r>
          </a:p>
          <a:p>
            <a:pPr lvl="1"/>
            <a:r>
              <a:rPr lang="en-US" sz="1800" i="1" dirty="0" smtClean="0"/>
              <a:t>Feel test follows the curriculum all teachers should be following.</a:t>
            </a:r>
          </a:p>
          <a:p>
            <a:pPr lvl="1"/>
            <a:endParaRPr lang="en-US" sz="1400" i="1" dirty="0" smtClean="0"/>
          </a:p>
          <a:p>
            <a:pPr lvl="1"/>
            <a:endParaRPr lang="en-US" sz="1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
        <p:nvSpPr>
          <p:cNvPr id="3" name="Content Placeholder 2"/>
          <p:cNvSpPr>
            <a:spLocks noGrp="1"/>
          </p:cNvSpPr>
          <p:nvPr>
            <p:ph idx="1"/>
          </p:nvPr>
        </p:nvSpPr>
        <p:spPr/>
        <p:txBody>
          <a:bodyPr/>
          <a:lstStyle/>
          <a:p>
            <a:r>
              <a:rPr lang="en-US" dirty="0" smtClean="0"/>
              <a:t>Standardized testing accounts for what students are learning</a:t>
            </a:r>
            <a:r>
              <a:rPr lang="en-US" dirty="0" smtClean="0"/>
              <a:t>.</a:t>
            </a:r>
          </a:p>
          <a:p>
            <a:endParaRPr lang="en-US" dirty="0" smtClean="0"/>
          </a:p>
          <a:p>
            <a:r>
              <a:rPr lang="en-US" dirty="0" smtClean="0"/>
              <a:t>Compare student </a:t>
            </a:r>
            <a:r>
              <a:rPr lang="en-US" dirty="0" smtClean="0"/>
              <a:t>performance</a:t>
            </a:r>
          </a:p>
          <a:p>
            <a:endParaRPr lang="en-US" dirty="0" smtClean="0"/>
          </a:p>
          <a:p>
            <a:r>
              <a:rPr lang="en-US" dirty="0" smtClean="0"/>
              <a:t>Who should be accountable</a:t>
            </a:r>
          </a:p>
          <a:p>
            <a:pPr lvl="1"/>
            <a:r>
              <a:rPr lang="en-US" dirty="0" smtClean="0"/>
              <a:t>Teachers and Administrators.</a:t>
            </a:r>
          </a:p>
          <a:p>
            <a:pPr lvl="1"/>
            <a:r>
              <a:rPr lang="en-US" dirty="0" smtClean="0"/>
              <a:t>Don’t play the blame game</a:t>
            </a:r>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343775" cy="914400"/>
          </a:xfrm>
        </p:spPr>
        <p:txBody>
          <a:bodyPr/>
          <a:lstStyle/>
          <a:p>
            <a:r>
              <a:rPr lang="en-US" sz="2400" dirty="0" smtClean="0"/>
              <a:t>Consequences of Removing Objective Accountability</a:t>
            </a:r>
            <a:r>
              <a:rPr lang="en-US" dirty="0" smtClean="0"/>
              <a:t>:</a:t>
            </a:r>
            <a:endParaRPr lang="en-US" dirty="0"/>
          </a:p>
        </p:txBody>
      </p:sp>
      <p:sp>
        <p:nvSpPr>
          <p:cNvPr id="3" name="Content Placeholder 2"/>
          <p:cNvSpPr>
            <a:spLocks noGrp="1"/>
          </p:cNvSpPr>
          <p:nvPr>
            <p:ph idx="1"/>
          </p:nvPr>
        </p:nvSpPr>
        <p:spPr/>
        <p:txBody>
          <a:bodyPr/>
          <a:lstStyle/>
          <a:p>
            <a:r>
              <a:rPr lang="en-US" dirty="0" smtClean="0"/>
              <a:t>Social Promotion</a:t>
            </a:r>
          </a:p>
          <a:p>
            <a:endParaRPr lang="en-US" dirty="0" smtClean="0"/>
          </a:p>
          <a:p>
            <a:r>
              <a:rPr lang="en-US" dirty="0" smtClean="0"/>
              <a:t>Remedial Programs in college</a:t>
            </a:r>
          </a:p>
          <a:p>
            <a:endParaRPr lang="en-US" dirty="0" smtClean="0"/>
          </a:p>
          <a:p>
            <a:r>
              <a:rPr lang="en-US" dirty="0" smtClean="0"/>
              <a:t>Increase in teacher grading</a:t>
            </a:r>
            <a:r>
              <a:rPr lang="en-US" sz="2000" i="1" dirty="0" smtClean="0"/>
              <a:t>(The war against standardized testing, Richard P Phelps.)</a:t>
            </a:r>
          </a:p>
          <a:p>
            <a:pPr>
              <a:buNone/>
            </a:pPr>
            <a:endParaRPr lang="en-US" i="1"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to the test”</a:t>
            </a:r>
            <a:endParaRPr lang="en-US" dirty="0"/>
          </a:p>
        </p:txBody>
      </p:sp>
      <p:sp>
        <p:nvSpPr>
          <p:cNvPr id="3" name="Content Placeholder 2"/>
          <p:cNvSpPr>
            <a:spLocks noGrp="1"/>
          </p:cNvSpPr>
          <p:nvPr>
            <p:ph idx="1"/>
          </p:nvPr>
        </p:nvSpPr>
        <p:spPr/>
        <p:txBody>
          <a:bodyPr/>
          <a:lstStyle/>
          <a:p>
            <a:r>
              <a:rPr lang="en-US" sz="2400" i="1" dirty="0">
                <a:solidFill>
                  <a:schemeClr val="tx1"/>
                </a:solidFill>
                <a:latin typeface="+mn-lt"/>
                <a:ea typeface="+mn-ea"/>
                <a:cs typeface="+mn-cs"/>
              </a:rPr>
              <a:t>As a result of the overvaluing of test results, the curriculum has narrowed.”(Nichols &amp; Berliner, 2008)  Teachers are teaching to the test</a:t>
            </a:r>
            <a:r>
              <a:rPr lang="en-US" sz="2400" i="1" dirty="0" smtClean="0">
                <a:solidFill>
                  <a:schemeClr val="tx1"/>
                </a:solidFill>
                <a:latin typeface="+mn-lt"/>
                <a:ea typeface="+mn-ea"/>
                <a:cs typeface="+mn-cs"/>
              </a:rPr>
              <a:t>.</a:t>
            </a:r>
          </a:p>
          <a:p>
            <a:endParaRPr lang="en-US" sz="2400" i="1" dirty="0" smtClean="0">
              <a:solidFill>
                <a:schemeClr val="tx1"/>
              </a:solidFill>
              <a:latin typeface="+mn-lt"/>
              <a:ea typeface="+mn-ea"/>
              <a:cs typeface="+mn-cs"/>
            </a:endParaRPr>
          </a:p>
          <a:p>
            <a:r>
              <a:rPr lang="en-US" sz="2000" dirty="0" smtClean="0">
                <a:solidFill>
                  <a:schemeClr val="tx1"/>
                </a:solidFill>
                <a:latin typeface="+mn-lt"/>
                <a:ea typeface="+mn-ea"/>
                <a:cs typeface="+mn-cs"/>
              </a:rPr>
              <a:t>“Standardized </a:t>
            </a:r>
            <a:r>
              <a:rPr lang="en-US" sz="2000" dirty="0" smtClean="0">
                <a:solidFill>
                  <a:schemeClr val="tx1"/>
                </a:solidFill>
                <a:latin typeface="+mn-lt"/>
                <a:ea typeface="+mn-ea"/>
                <a:cs typeface="+mn-cs"/>
              </a:rPr>
              <a:t>test are used diagnostically not to be used as a curriculum guide</a:t>
            </a:r>
            <a:r>
              <a:rPr lang="en-US" sz="2000" dirty="0" smtClean="0"/>
              <a:t>.”</a:t>
            </a:r>
            <a:endParaRPr lang="en-US" sz="2000" dirty="0">
              <a:solidFill>
                <a:schemeClr val="tx1"/>
              </a:solidFill>
              <a:latin typeface="+mn-lt"/>
              <a:ea typeface="+mn-ea"/>
              <a:cs typeface="+mn-cs"/>
            </a:endParaRPr>
          </a:p>
          <a:p>
            <a:r>
              <a:rPr lang="en-US" sz="2000" dirty="0" smtClean="0"/>
              <a:t>Teachers should create curriculum around what is going to be tested</a:t>
            </a:r>
            <a:r>
              <a:rPr lang="en-US" dirty="0" smtClean="0"/>
              <a:t>.</a:t>
            </a:r>
          </a:p>
          <a:p>
            <a:r>
              <a:rPr lang="en-US" sz="2000" dirty="0" smtClean="0"/>
              <a:t>Teachers should focus on</a:t>
            </a:r>
          </a:p>
          <a:p>
            <a:pPr lvl="1"/>
            <a:r>
              <a:rPr lang="en-US" sz="2000" dirty="0" smtClean="0"/>
              <a:t>Weaknesses.</a:t>
            </a:r>
          </a:p>
          <a:p>
            <a:pPr lvl="1"/>
            <a:r>
              <a:rPr lang="en-US" sz="2000" dirty="0" smtClean="0"/>
              <a:t>Opportunities to excel.</a:t>
            </a:r>
          </a:p>
          <a:p>
            <a:pPr lvl="1"/>
            <a:endParaRPr lang="en-US" sz="2000" dirty="0" smtClean="0"/>
          </a:p>
          <a:p>
            <a:pPr lvl="1">
              <a:buNone/>
            </a:pPr>
            <a:r>
              <a:rPr lang="en-US" sz="1400" i="1" dirty="0" smtClean="0"/>
              <a:t>http://www.education.uiowa.edu/resources/tep/employment/07p075folder/Standardized_testing.htm</a:t>
            </a:r>
          </a:p>
          <a:p>
            <a:pPr lvl="1"/>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in Standardized testing</a:t>
            </a:r>
            <a:endParaRPr lang="en-US" dirty="0"/>
          </a:p>
        </p:txBody>
      </p:sp>
      <p:sp>
        <p:nvSpPr>
          <p:cNvPr id="3" name="Content Placeholder 2"/>
          <p:cNvSpPr>
            <a:spLocks noGrp="1"/>
          </p:cNvSpPr>
          <p:nvPr>
            <p:ph idx="1"/>
          </p:nvPr>
        </p:nvSpPr>
        <p:spPr/>
        <p:txBody>
          <a:bodyPr/>
          <a:lstStyle/>
          <a:p>
            <a:r>
              <a:rPr lang="en-US" sz="2000" dirty="0" smtClean="0"/>
              <a:t>Standardized test are not meant to be biased </a:t>
            </a:r>
          </a:p>
          <a:p>
            <a:endParaRPr lang="en-US" sz="2000" dirty="0" smtClean="0"/>
          </a:p>
          <a:p>
            <a:r>
              <a:rPr lang="en-US" sz="2000" dirty="0" smtClean="0"/>
              <a:t>The Writers- are members of multicultural and multiracial groups.</a:t>
            </a:r>
          </a:p>
          <a:p>
            <a:endParaRPr lang="en-US" sz="2000" dirty="0" smtClean="0"/>
          </a:p>
          <a:p>
            <a:r>
              <a:rPr lang="en-US" sz="2000" dirty="0" smtClean="0"/>
              <a:t>Item Reviewer-look for unfair materials to minority groups</a:t>
            </a:r>
          </a:p>
          <a:p>
            <a:endParaRPr lang="en-US" sz="2000" dirty="0" smtClean="0"/>
          </a:p>
          <a:p>
            <a:r>
              <a:rPr lang="en-US" sz="2000" dirty="0" smtClean="0"/>
              <a:t>Item sensitivity committee-  represent minority groups and focus on educational assessment materials that might be unfair to minority groups.</a:t>
            </a:r>
          </a:p>
          <a:p>
            <a:pPr>
              <a:buNone/>
            </a:pPr>
            <a:endParaRPr lang="en-US" sz="2000" dirty="0"/>
          </a:p>
          <a:p>
            <a:pPr>
              <a:buNone/>
            </a:pPr>
            <a:r>
              <a:rPr lang="en-US" sz="2000" dirty="0" smtClean="0"/>
              <a:t>	</a:t>
            </a:r>
            <a:r>
              <a:rPr lang="en-US" sz="1600" b="1" i="1" u="sng" dirty="0" smtClean="0"/>
              <a:t>Defending standardized testing</a:t>
            </a:r>
            <a:r>
              <a:rPr lang="en-US" sz="1600" i="1" u="sng" dirty="0" smtClean="0"/>
              <a:t> By Richard P. Phelps( pg.100-101)</a:t>
            </a:r>
          </a:p>
        </p:txBody>
      </p:sp>
    </p:spTree>
  </p:cSld>
  <p:clrMapOvr>
    <a:masterClrMapping/>
  </p:clrMapOvr>
</p:sld>
</file>

<file path=ppt/theme/theme1.xml><?xml version="1.0" encoding="utf-8"?>
<a:theme xmlns:a="http://schemas.openxmlformats.org/drawingml/2006/main" name="template">
  <a:themeElements>
    <a:clrScheme name="template 8">
      <a:dk1>
        <a:srgbClr val="4D4D4D"/>
      </a:dk1>
      <a:lt1>
        <a:srgbClr val="FFFFFF"/>
      </a:lt1>
      <a:dk2>
        <a:srgbClr val="4D4D4D"/>
      </a:dk2>
      <a:lt2>
        <a:srgbClr val="00246C"/>
      </a:lt2>
      <a:accent1>
        <a:srgbClr val="1C79DA"/>
      </a:accent1>
      <a:accent2>
        <a:srgbClr val="5DB9FF"/>
      </a:accent2>
      <a:accent3>
        <a:srgbClr val="FFFFFF"/>
      </a:accent3>
      <a:accent4>
        <a:srgbClr val="404040"/>
      </a:accent4>
      <a:accent5>
        <a:srgbClr val="ABBEEA"/>
      </a:accent5>
      <a:accent6>
        <a:srgbClr val="53A7E7"/>
      </a:accent6>
      <a:hlink>
        <a:srgbClr val="0766BD"/>
      </a:hlink>
      <a:folHlink>
        <a:srgbClr val="EAEAEA"/>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4D4D4D"/>
        </a:dk2>
        <a:lt2>
          <a:srgbClr val="0099FF"/>
        </a:lt2>
        <a:accent1>
          <a:srgbClr val="003399"/>
        </a:accent1>
        <a:accent2>
          <a:srgbClr val="CCECFF"/>
        </a:accent2>
        <a:accent3>
          <a:srgbClr val="FFFFFF"/>
        </a:accent3>
        <a:accent4>
          <a:srgbClr val="404040"/>
        </a:accent4>
        <a:accent5>
          <a:srgbClr val="AAADCA"/>
        </a:accent5>
        <a:accent6>
          <a:srgbClr val="B9D6E7"/>
        </a:accent6>
        <a:hlink>
          <a:srgbClr val="6699FF"/>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4D4D4D"/>
        </a:dk2>
        <a:lt2>
          <a:srgbClr val="2057D6"/>
        </a:lt2>
        <a:accent1>
          <a:srgbClr val="3D99F0"/>
        </a:accent1>
        <a:accent2>
          <a:srgbClr val="1280E4"/>
        </a:accent2>
        <a:accent3>
          <a:srgbClr val="FFFFFF"/>
        </a:accent3>
        <a:accent4>
          <a:srgbClr val="404040"/>
        </a:accent4>
        <a:accent5>
          <a:srgbClr val="AFCAF6"/>
        </a:accent5>
        <a:accent6>
          <a:srgbClr val="0F73CF"/>
        </a:accent6>
        <a:hlink>
          <a:srgbClr val="58AEF3"/>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4D4D4D"/>
        </a:dk2>
        <a:lt2>
          <a:srgbClr val="00519E"/>
        </a:lt2>
        <a:accent1>
          <a:srgbClr val="037AB9"/>
        </a:accent1>
        <a:accent2>
          <a:srgbClr val="019ACD"/>
        </a:accent2>
        <a:accent3>
          <a:srgbClr val="FFFFFF"/>
        </a:accent3>
        <a:accent4>
          <a:srgbClr val="404040"/>
        </a:accent4>
        <a:accent5>
          <a:srgbClr val="AABED9"/>
        </a:accent5>
        <a:accent6>
          <a:srgbClr val="018BBA"/>
        </a:accent6>
        <a:hlink>
          <a:srgbClr val="B0A6C9"/>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4D4D4D"/>
        </a:dk2>
        <a:lt2>
          <a:srgbClr val="0A3384"/>
        </a:lt2>
        <a:accent1>
          <a:srgbClr val="3075D1"/>
        </a:accent1>
        <a:accent2>
          <a:srgbClr val="63B1FF"/>
        </a:accent2>
        <a:accent3>
          <a:srgbClr val="FFFFFF"/>
        </a:accent3>
        <a:accent4>
          <a:srgbClr val="404040"/>
        </a:accent4>
        <a:accent5>
          <a:srgbClr val="ADBDE5"/>
        </a:accent5>
        <a:accent6>
          <a:srgbClr val="59A0E7"/>
        </a:accent6>
        <a:hlink>
          <a:srgbClr val="4390ED"/>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4D4D4D"/>
        </a:dk2>
        <a:lt2>
          <a:srgbClr val="002B7A"/>
        </a:lt2>
        <a:accent1>
          <a:srgbClr val="50AAFF"/>
        </a:accent1>
        <a:accent2>
          <a:srgbClr val="5182BA"/>
        </a:accent2>
        <a:accent3>
          <a:srgbClr val="FFFFFF"/>
        </a:accent3>
        <a:accent4>
          <a:srgbClr val="404040"/>
        </a:accent4>
        <a:accent5>
          <a:srgbClr val="B3D2FF"/>
        </a:accent5>
        <a:accent6>
          <a:srgbClr val="4975A8"/>
        </a:accent6>
        <a:hlink>
          <a:srgbClr val="87C5FF"/>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4D4D4D"/>
        </a:dk2>
        <a:lt2>
          <a:srgbClr val="00246D"/>
        </a:lt2>
        <a:accent1>
          <a:srgbClr val="225FB3"/>
        </a:accent1>
        <a:accent2>
          <a:srgbClr val="4EA8FF"/>
        </a:accent2>
        <a:accent3>
          <a:srgbClr val="FFFFFF"/>
        </a:accent3>
        <a:accent4>
          <a:srgbClr val="404040"/>
        </a:accent4>
        <a:accent5>
          <a:srgbClr val="ABB6D6"/>
        </a:accent5>
        <a:accent6>
          <a:srgbClr val="4698E7"/>
        </a:accent6>
        <a:hlink>
          <a:srgbClr val="61BFFF"/>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4D4D4D"/>
        </a:dk2>
        <a:lt2>
          <a:srgbClr val="00236E"/>
        </a:lt2>
        <a:accent1>
          <a:srgbClr val="7399BE"/>
        </a:accent1>
        <a:accent2>
          <a:srgbClr val="4FA7FF"/>
        </a:accent2>
        <a:accent3>
          <a:srgbClr val="FFFFFF"/>
        </a:accent3>
        <a:accent4>
          <a:srgbClr val="404040"/>
        </a:accent4>
        <a:accent5>
          <a:srgbClr val="BCCADB"/>
        </a:accent5>
        <a:accent6>
          <a:srgbClr val="4797E7"/>
        </a:accent6>
        <a:hlink>
          <a:srgbClr val="D5E5F4"/>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4D4D4D"/>
        </a:dk2>
        <a:lt2>
          <a:srgbClr val="00246C"/>
        </a:lt2>
        <a:accent1>
          <a:srgbClr val="1C79DA"/>
        </a:accent1>
        <a:accent2>
          <a:srgbClr val="5DB9FF"/>
        </a:accent2>
        <a:accent3>
          <a:srgbClr val="FFFFFF"/>
        </a:accent3>
        <a:accent4>
          <a:srgbClr val="404040"/>
        </a:accent4>
        <a:accent5>
          <a:srgbClr val="ABBEEA"/>
        </a:accent5>
        <a:accent6>
          <a:srgbClr val="53A7E7"/>
        </a:accent6>
        <a:hlink>
          <a:srgbClr val="0766BD"/>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4D4D4D"/>
        </a:dk2>
        <a:lt2>
          <a:srgbClr val="002B7B"/>
        </a:lt2>
        <a:accent1>
          <a:srgbClr val="ED8400"/>
        </a:accent1>
        <a:accent2>
          <a:srgbClr val="50AAFF"/>
        </a:accent2>
        <a:accent3>
          <a:srgbClr val="FFFFFF"/>
        </a:accent3>
        <a:accent4>
          <a:srgbClr val="404040"/>
        </a:accent4>
        <a:accent5>
          <a:srgbClr val="F4C2AA"/>
        </a:accent5>
        <a:accent6>
          <a:srgbClr val="489AE7"/>
        </a:accent6>
        <a:hlink>
          <a:srgbClr val="F8BB54"/>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4D4D4D"/>
        </a:dk2>
        <a:lt2>
          <a:srgbClr val="002363"/>
        </a:lt2>
        <a:accent1>
          <a:srgbClr val="196DC8"/>
        </a:accent1>
        <a:accent2>
          <a:srgbClr val="B9788B"/>
        </a:accent2>
        <a:accent3>
          <a:srgbClr val="FFFFFF"/>
        </a:accent3>
        <a:accent4>
          <a:srgbClr val="404040"/>
        </a:accent4>
        <a:accent5>
          <a:srgbClr val="ABBAE0"/>
        </a:accent5>
        <a:accent6>
          <a:srgbClr val="A76C7D"/>
        </a:accent6>
        <a:hlink>
          <a:srgbClr val="D2AD3F"/>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4D4D4D"/>
        </a:dk2>
        <a:lt2>
          <a:srgbClr val="002874"/>
        </a:lt2>
        <a:accent1>
          <a:srgbClr val="4CA6FF"/>
        </a:accent1>
        <a:accent2>
          <a:srgbClr val="61A9FA"/>
        </a:accent2>
        <a:accent3>
          <a:srgbClr val="FFFFFF"/>
        </a:accent3>
        <a:accent4>
          <a:srgbClr val="404040"/>
        </a:accent4>
        <a:accent5>
          <a:srgbClr val="B2D0FF"/>
        </a:accent5>
        <a:accent6>
          <a:srgbClr val="5799E3"/>
        </a:accent6>
        <a:hlink>
          <a:srgbClr val="06BD00"/>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4D4D4D"/>
        </a:dk2>
        <a:lt2>
          <a:srgbClr val="002874"/>
        </a:lt2>
        <a:accent1>
          <a:srgbClr val="2D96FF"/>
        </a:accent1>
        <a:accent2>
          <a:srgbClr val="61A9FA"/>
        </a:accent2>
        <a:accent3>
          <a:srgbClr val="FFFFFF"/>
        </a:accent3>
        <a:accent4>
          <a:srgbClr val="404040"/>
        </a:accent4>
        <a:accent5>
          <a:srgbClr val="ADC9FF"/>
        </a:accent5>
        <a:accent6>
          <a:srgbClr val="5799E3"/>
        </a:accent6>
        <a:hlink>
          <a:srgbClr val="06BD00"/>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389</TotalTime>
  <Words>366</Words>
  <Application>Microsoft PowerPoint</Application>
  <PresentationFormat>On-screen Show (4:3)</PresentationFormat>
  <Paragraphs>80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template</vt:lpstr>
      <vt:lpstr>Standardized Testing Rebuttal</vt:lpstr>
      <vt:lpstr>Rebuttal</vt:lpstr>
      <vt:lpstr>Rebuttal</vt:lpstr>
      <vt:lpstr>Assessment</vt:lpstr>
      <vt:lpstr>Standards</vt:lpstr>
      <vt:lpstr>Accountability</vt:lpstr>
      <vt:lpstr>Consequences of Removing Objective Accountability:</vt:lpstr>
      <vt:lpstr>“Teaching to the test”</vt:lpstr>
      <vt:lpstr>Bias in Standardized testing</vt:lpstr>
      <vt:lpstr>Conclusion</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Standardized Testing Rebuttal</dc:title>
  <dc:creator> </dc:creator>
  <cp:lastModifiedBy> </cp:lastModifiedBy>
  <cp:revision>37</cp:revision>
  <dcterms:created xsi:type="dcterms:W3CDTF">2009-09-08T18:44:12Z</dcterms:created>
  <dcterms:modified xsi:type="dcterms:W3CDTF">2009-09-09T17:57:15Z</dcterms:modified>
</cp:coreProperties>
</file>